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3" r:id="rId5"/>
    <p:sldId id="264" r:id="rId6"/>
    <p:sldId id="266" r:id="rId7"/>
    <p:sldId id="265" r:id="rId8"/>
    <p:sldId id="267" r:id="rId9"/>
    <p:sldId id="269" r:id="rId10"/>
    <p:sldId id="270" r:id="rId11"/>
    <p:sldId id="272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8382000" cy="5486400"/>
          </a:xfrm>
        </p:spPr>
        <p:txBody>
          <a:bodyPr>
            <a:normAutofit/>
          </a:bodyPr>
          <a:lstStyle/>
          <a:p>
            <a:r>
              <a:rPr lang="ru-RU" sz="6000" b="1" dirty="0" err="1" smtClean="0"/>
              <a:t>Шкільний</a:t>
            </a:r>
            <a:r>
              <a:rPr lang="ru-RU" sz="6000" b="1" dirty="0" smtClean="0"/>
              <a:t> </a:t>
            </a:r>
            <a:r>
              <a:rPr lang="ru-RU" sz="6000" b="1" dirty="0" err="1" smtClean="0"/>
              <a:t>буллінг</a:t>
            </a:r>
            <a:r>
              <a:rPr lang="ru-RU" sz="6000" b="1" dirty="0" smtClean="0"/>
              <a:t> –  причина </a:t>
            </a:r>
            <a:r>
              <a:rPr lang="ru-RU" sz="6000" b="1" dirty="0" err="1" smtClean="0"/>
              <a:t>виникнення</a:t>
            </a:r>
            <a:r>
              <a:rPr lang="ru-RU" sz="6000" b="1" dirty="0" smtClean="0"/>
              <a:t> </a:t>
            </a:r>
            <a:r>
              <a:rPr lang="ru-RU" sz="6000" b="1" dirty="0" err="1" smtClean="0"/>
              <a:t>суїцидальної</a:t>
            </a:r>
            <a:r>
              <a:rPr lang="ru-RU" sz="6000" b="1" dirty="0" smtClean="0"/>
              <a:t> </a:t>
            </a:r>
            <a:r>
              <a:rPr lang="ru-RU" sz="6000" b="1" dirty="0" err="1" smtClean="0"/>
              <a:t>поведінки</a:t>
            </a:r>
            <a:r>
              <a:rPr lang="ru-RU" sz="6000" b="1" dirty="0" smtClean="0"/>
              <a:t> у </a:t>
            </a:r>
            <a:r>
              <a:rPr lang="ru-RU" sz="6000" b="1" dirty="0" err="1" smtClean="0"/>
              <a:t>неповнолітніх</a:t>
            </a:r>
            <a:endParaRPr lang="ru-RU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sz="7300" b="1" dirty="0" smtClean="0"/>
              <a:t>БУЛЛІНГ </a:t>
            </a:r>
            <a:r>
              <a:rPr lang="uk-UA" sz="7300" dirty="0" smtClean="0"/>
              <a:t> -</a:t>
            </a:r>
            <a:endParaRPr lang="uk-UA" sz="73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4000" dirty="0" smtClean="0"/>
              <a:t>    </a:t>
            </a:r>
          </a:p>
          <a:p>
            <a:pPr>
              <a:buNone/>
            </a:pPr>
            <a:r>
              <a:rPr lang="uk-UA" sz="4000" dirty="0" smtClean="0"/>
              <a:t>   тривалий процес свідомого жорстокого ставлення, фізичного або психічного, з боку одного або групи дітей до іншої дитини …</a:t>
            </a:r>
            <a:endParaRPr lang="uk-UA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Форми шкільного </a:t>
            </a:r>
            <a:r>
              <a:rPr lang="uk-UA" b="1" dirty="0" err="1" smtClean="0"/>
              <a:t>буллінгу</a:t>
            </a:r>
            <a:endParaRPr lang="uk-UA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Учень             Дорослий          Учень </a:t>
            </a:r>
          </a:p>
          <a:p>
            <a:pPr>
              <a:buNone/>
            </a:pPr>
            <a:r>
              <a:rPr lang="uk-UA" dirty="0" smtClean="0"/>
              <a:t>(агресор)         (</a:t>
            </a:r>
            <a:r>
              <a:rPr lang="uk-UA" dirty="0" err="1" smtClean="0"/>
              <a:t>агресор</a:t>
            </a:r>
            <a:r>
              <a:rPr lang="uk-UA" dirty="0" smtClean="0"/>
              <a:t>)           (</a:t>
            </a:r>
            <a:r>
              <a:rPr lang="uk-UA" dirty="0" err="1" smtClean="0"/>
              <a:t>агресор</a:t>
            </a:r>
            <a:r>
              <a:rPr lang="uk-UA" dirty="0" smtClean="0"/>
              <a:t>)  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Учень               </a:t>
            </a:r>
            <a:r>
              <a:rPr lang="uk-UA" dirty="0" err="1" smtClean="0"/>
              <a:t>Учень</a:t>
            </a:r>
            <a:r>
              <a:rPr lang="uk-UA" dirty="0" smtClean="0"/>
              <a:t>                   Дорослий</a:t>
            </a:r>
          </a:p>
          <a:p>
            <a:pPr>
              <a:buNone/>
            </a:pPr>
            <a:r>
              <a:rPr lang="uk-UA" dirty="0" smtClean="0"/>
              <a:t>( жертва)         (</a:t>
            </a:r>
            <a:r>
              <a:rPr lang="uk-UA" dirty="0" err="1" smtClean="0"/>
              <a:t>жертва</a:t>
            </a:r>
            <a:r>
              <a:rPr lang="uk-UA" dirty="0" smtClean="0"/>
              <a:t>)              (</a:t>
            </a:r>
            <a:r>
              <a:rPr lang="uk-UA" dirty="0" err="1" smtClean="0"/>
              <a:t>жертва</a:t>
            </a:r>
            <a:r>
              <a:rPr lang="uk-UA" dirty="0" smtClean="0"/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Шкільне насильство </a:t>
            </a:r>
            <a:endParaRPr lang="uk-UA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uk-UA" dirty="0" smtClean="0"/>
              <a:t>        </a:t>
            </a:r>
            <a:r>
              <a:rPr lang="uk-UA" b="1" dirty="0" smtClean="0"/>
              <a:t>Емоційне насильство </a:t>
            </a:r>
            <a:r>
              <a:rPr lang="uk-UA" dirty="0" smtClean="0"/>
              <a:t>– це насміхання, </a:t>
            </a:r>
            <a:r>
              <a:rPr lang="uk-UA" dirty="0" err="1" smtClean="0"/>
              <a:t>призвиська</a:t>
            </a:r>
            <a:r>
              <a:rPr lang="uk-UA" dirty="0" smtClean="0"/>
              <a:t>,нескінченні зауваження, </a:t>
            </a:r>
            <a:r>
              <a:rPr lang="uk-UA" dirty="0" err="1" smtClean="0"/>
              <a:t>необєктивні</a:t>
            </a:r>
            <a:r>
              <a:rPr lang="uk-UA" dirty="0" smtClean="0"/>
              <a:t> оцінки, висміювання, приниження в присутності інших дітей, відторгнення</a:t>
            </a:r>
            <a:r>
              <a:rPr lang="uk-UA" dirty="0" smtClean="0"/>
              <a:t>, ізоляція</a:t>
            </a:r>
            <a:r>
              <a:rPr lang="uk-UA" dirty="0" smtClean="0"/>
              <a:t>, відмова від спілкування …</a:t>
            </a:r>
          </a:p>
          <a:p>
            <a:pPr>
              <a:buNone/>
            </a:pPr>
            <a:r>
              <a:rPr lang="uk-UA" dirty="0" smtClean="0"/>
              <a:t>       </a:t>
            </a:r>
            <a:r>
              <a:rPr lang="uk-UA" b="1" dirty="0" smtClean="0"/>
              <a:t>Фізичне насильство </a:t>
            </a:r>
            <a:r>
              <a:rPr lang="uk-UA" dirty="0" smtClean="0"/>
              <a:t>– це побиття, нанесення удару, псування та відбирання речей … </a:t>
            </a: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</a:t>
            </a:r>
            <a:r>
              <a:rPr lang="uk-UA" sz="4000" b="1" dirty="0" smtClean="0"/>
              <a:t>Найбільш часто жертвами шкільного </a:t>
            </a:r>
            <a:r>
              <a:rPr lang="uk-UA" sz="4000" b="1" dirty="0" err="1" smtClean="0"/>
              <a:t>буллінгу</a:t>
            </a:r>
            <a:r>
              <a:rPr lang="uk-UA" sz="4000" b="1" dirty="0" smtClean="0"/>
              <a:t> стають діти які мають :</a:t>
            </a:r>
            <a:endParaRPr lang="uk-UA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525963"/>
          </a:xfrm>
        </p:spPr>
        <p:txBody>
          <a:bodyPr/>
          <a:lstStyle/>
          <a:p>
            <a:r>
              <a:rPr lang="uk-UA" dirty="0" smtClean="0"/>
              <a:t> фізичні недоліки – носять окуляри, зі зниженим слухом або з руховими порушеннями …</a:t>
            </a:r>
          </a:p>
          <a:p>
            <a:r>
              <a:rPr lang="uk-UA" dirty="0" smtClean="0"/>
              <a:t> особливості поведінки – замкнуті, чутливі, сором*</a:t>
            </a:r>
            <a:r>
              <a:rPr lang="uk-UA" dirty="0" err="1" smtClean="0"/>
              <a:t>язливі</a:t>
            </a:r>
            <a:r>
              <a:rPr lang="uk-UA" dirty="0" smtClean="0"/>
              <a:t>, тривожні діти …</a:t>
            </a:r>
          </a:p>
          <a:p>
            <a:r>
              <a:rPr lang="uk-UA" dirty="0" smtClean="0"/>
              <a:t> </a:t>
            </a:r>
            <a:r>
              <a:rPr lang="uk-UA" dirty="0" err="1" smtClean="0"/>
              <a:t>особлтвості</a:t>
            </a:r>
            <a:r>
              <a:rPr lang="uk-UA" dirty="0" smtClean="0"/>
              <a:t> зовнішності – руде волосся,веснянки, криві ноги, вага тіла (зайва вага ) …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Причини виникнення </a:t>
            </a:r>
            <a:r>
              <a:rPr lang="uk-UA" b="1" dirty="0" err="1" smtClean="0"/>
              <a:t>суїцидальної</a:t>
            </a:r>
            <a:r>
              <a:rPr lang="uk-UA" b="1" dirty="0" smtClean="0"/>
              <a:t> поведінки</a:t>
            </a:r>
            <a:endParaRPr lang="uk-UA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Конфлікти в сім*ї ;</a:t>
            </a:r>
          </a:p>
          <a:p>
            <a:r>
              <a:rPr lang="uk-UA" dirty="0" smtClean="0"/>
              <a:t> Нещасливе кохання ;</a:t>
            </a:r>
          </a:p>
          <a:p>
            <a:r>
              <a:rPr lang="uk-UA" dirty="0" smtClean="0"/>
              <a:t>Шкільні проблеми (відносини з однолітками , проблеми </a:t>
            </a:r>
            <a:r>
              <a:rPr lang="uk-UA" dirty="0" err="1" smtClean="0"/>
              <a:t>пов</a:t>
            </a:r>
            <a:r>
              <a:rPr lang="uk-UA" dirty="0" smtClean="0"/>
              <a:t>*</a:t>
            </a:r>
            <a:r>
              <a:rPr lang="uk-UA" dirty="0" err="1" smtClean="0"/>
              <a:t>язані</a:t>
            </a:r>
            <a:r>
              <a:rPr lang="uk-UA" dirty="0" smtClean="0"/>
              <a:t> з навчанням) ;</a:t>
            </a:r>
          </a:p>
          <a:p>
            <a:r>
              <a:rPr lang="uk-UA" smtClean="0"/>
              <a:t>Суїцид  </a:t>
            </a:r>
            <a:r>
              <a:rPr lang="uk-UA" dirty="0" smtClean="0"/>
              <a:t>шантажного змісту.</a:t>
            </a: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Поведінка агресора визначається за такими показниками.</a:t>
            </a:r>
            <a:br>
              <a:rPr lang="uk-UA" b="1" dirty="0" smtClean="0"/>
            </a:br>
            <a:r>
              <a:rPr lang="uk-UA" b="1" dirty="0" smtClean="0"/>
              <a:t> </a:t>
            </a:r>
            <a:endParaRPr lang="uk-UA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 Фізична агресія. </a:t>
            </a:r>
          </a:p>
          <a:p>
            <a:r>
              <a:rPr lang="uk-UA" dirty="0" smtClean="0"/>
              <a:t> Залякування. </a:t>
            </a:r>
          </a:p>
          <a:p>
            <a:r>
              <a:rPr lang="uk-UA" dirty="0" smtClean="0"/>
              <a:t> Ізоляція. </a:t>
            </a:r>
          </a:p>
          <a:p>
            <a:r>
              <a:rPr lang="uk-UA" dirty="0" smtClean="0"/>
              <a:t>Вимагання.</a:t>
            </a:r>
          </a:p>
          <a:p>
            <a:r>
              <a:rPr lang="uk-UA" dirty="0" smtClean="0"/>
              <a:t>Пошкодження майна.</a:t>
            </a:r>
          </a:p>
          <a:p>
            <a:r>
              <a:rPr lang="uk-UA" dirty="0" smtClean="0"/>
              <a:t> Словесні образи.</a:t>
            </a: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Вікові</a:t>
            </a:r>
            <a:r>
              <a:rPr lang="ru-RU" b="1" dirty="0" smtClean="0"/>
              <a:t> </a:t>
            </a:r>
            <a:r>
              <a:rPr lang="ru-RU" b="1" dirty="0" err="1" smtClean="0"/>
              <a:t>особливості</a:t>
            </a:r>
            <a:r>
              <a:rPr lang="ru-RU" b="1" dirty="0" smtClean="0"/>
              <a:t> </a:t>
            </a:r>
            <a:r>
              <a:rPr lang="ru-RU" b="1" dirty="0" err="1" smtClean="0"/>
              <a:t>суїцидальної</a:t>
            </a:r>
            <a:r>
              <a:rPr lang="ru-RU" b="1" dirty="0" smtClean="0"/>
              <a:t> </a:t>
            </a:r>
            <a:r>
              <a:rPr lang="ru-RU" b="1" dirty="0" err="1" smtClean="0"/>
              <a:t>поведінки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3400" y="1828800"/>
          <a:ext cx="8229600" cy="4389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 Вік</a:t>
                      </a:r>
                    </a:p>
                    <a:p>
                      <a:r>
                        <a:rPr lang="uk-UA" dirty="0" smtClean="0"/>
                        <a:t>  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До 12</a:t>
                      </a:r>
                      <a:r>
                        <a:rPr lang="uk-UA" baseline="0" dirty="0" smtClean="0"/>
                        <a:t>  років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    12 – 17 років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   17 – 29  років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Причини </a:t>
                      </a:r>
                    </a:p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Сварки в сім*ї.</a:t>
                      </a:r>
                    </a:p>
                    <a:p>
                      <a:r>
                        <a:rPr lang="uk-UA" dirty="0" smtClean="0"/>
                        <a:t>Агресивне,</a:t>
                      </a:r>
                      <a:r>
                        <a:rPr lang="uk-UA" baseline="0" dirty="0" smtClean="0"/>
                        <a:t> негативне ставлення батьків до дитини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Конфліктні відносини з</a:t>
                      </a:r>
                      <a:r>
                        <a:rPr lang="uk-UA" baseline="0" dirty="0" smtClean="0"/>
                        <a:t> батьками, однолітками, рідше з учителями.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 Розрив відносин, сварки з партнером.</a:t>
                      </a:r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Дія </a:t>
                      </a:r>
                    </a:p>
                    <a:p>
                      <a:endParaRPr lang="uk-UA" dirty="0" smtClean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Для дітей характерні  імпульсивні  дії. </a:t>
                      </a:r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 Можуть</a:t>
                      </a:r>
                      <a:r>
                        <a:rPr lang="uk-UA" baseline="0" dirty="0" smtClean="0"/>
                        <a:t> бути :</a:t>
                      </a:r>
                    </a:p>
                    <a:p>
                      <a:r>
                        <a:rPr lang="uk-UA" baseline="0" dirty="0" smtClean="0"/>
                        <a:t> - імпульсивними ;</a:t>
                      </a:r>
                    </a:p>
                    <a:p>
                      <a:r>
                        <a:rPr lang="uk-UA" baseline="0" dirty="0" smtClean="0"/>
                        <a:t> - ретельно    спланованими. 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Частіше зустрічаються </a:t>
                      </a:r>
                      <a:r>
                        <a:rPr lang="uk-UA" dirty="0" err="1" smtClean="0"/>
                        <a:t>суїцидальні</a:t>
                      </a:r>
                      <a:r>
                        <a:rPr lang="uk-UA" dirty="0" smtClean="0"/>
                        <a:t> спроби,</a:t>
                      </a:r>
                      <a:r>
                        <a:rPr lang="uk-UA" baseline="0" dirty="0" smtClean="0"/>
                        <a:t> ніж завершений суїцид.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0344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>
            <a:normAutofit/>
          </a:bodyPr>
          <a:lstStyle/>
          <a:p>
            <a:r>
              <a:rPr lang="uk-UA" sz="5400" b="1" dirty="0" smtClean="0"/>
              <a:t>Вправа</a:t>
            </a:r>
            <a:endParaRPr lang="uk-UA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        </a:t>
            </a:r>
          </a:p>
          <a:p>
            <a:pPr>
              <a:buNone/>
            </a:pPr>
            <a:r>
              <a:rPr lang="uk-UA" dirty="0" smtClean="0"/>
              <a:t>          </a:t>
            </a:r>
            <a:r>
              <a:rPr lang="uk-UA" dirty="0" err="1" smtClean="0"/>
              <a:t>“</a:t>
            </a:r>
            <a:r>
              <a:rPr lang="uk-UA" sz="6000" b="1" dirty="0" err="1" smtClean="0"/>
              <a:t>Червона</a:t>
            </a:r>
            <a:r>
              <a:rPr lang="uk-UA" sz="6000" b="1" dirty="0" smtClean="0"/>
              <a:t> </a:t>
            </a:r>
            <a:r>
              <a:rPr lang="uk-UA" sz="6000" b="1" dirty="0" err="1" smtClean="0"/>
              <a:t>шапочка”</a:t>
            </a:r>
            <a:endParaRPr lang="uk-UA" sz="6000" b="1" dirty="0" smtClean="0"/>
          </a:p>
          <a:p>
            <a:pPr>
              <a:buNone/>
            </a:pPr>
            <a:r>
              <a:rPr lang="uk-UA" sz="6000" b="1" dirty="0" smtClean="0"/>
              <a:t>          (Історія вовка)  </a:t>
            </a:r>
            <a:endParaRPr lang="uk-UA" sz="6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Тест</a:t>
            </a:r>
            <a:endParaRPr lang="uk-UA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</a:t>
            </a:r>
            <a:r>
              <a:rPr lang="uk-UA" sz="6000" b="1" dirty="0" smtClean="0"/>
              <a:t>“ </a:t>
            </a:r>
            <a:r>
              <a:rPr lang="uk-UA" sz="5400" b="1" dirty="0" smtClean="0"/>
              <a:t>Визначення стилю         поведінки в конфліктній</a:t>
            </a:r>
          </a:p>
          <a:p>
            <a:pPr>
              <a:buNone/>
            </a:pPr>
            <a:r>
              <a:rPr lang="uk-UA" sz="5400" b="1" dirty="0" smtClean="0"/>
              <a:t>              </a:t>
            </a:r>
            <a:r>
              <a:rPr lang="uk-UA" sz="5400" b="1" dirty="0" err="1" smtClean="0"/>
              <a:t>ситуайії</a:t>
            </a:r>
            <a:r>
              <a:rPr lang="uk-UA" sz="5400" b="1" dirty="0" smtClean="0"/>
              <a:t> ”</a:t>
            </a:r>
            <a:endParaRPr lang="uk-UA" sz="5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r>
              <a:rPr lang="uk-UA" b="1" dirty="0" smtClean="0"/>
              <a:t>Рекомендації :</a:t>
            </a:r>
            <a:endParaRPr lang="uk-UA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5400" b="1" dirty="0" smtClean="0"/>
              <a:t>   “ Я поводити себе в конфліктній ситуації ”</a:t>
            </a:r>
            <a:endParaRPr lang="uk-UA" sz="5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sz="7200" dirty="0" smtClean="0"/>
              <a:t>     </a:t>
            </a:r>
            <a:r>
              <a:rPr lang="uk-UA" sz="8800" dirty="0" smtClean="0"/>
              <a:t>ДЯКУЮ ЗА               УВАГУ !</a:t>
            </a:r>
            <a:endParaRPr lang="uk-UA" sz="7200" dirty="0" smtClean="0"/>
          </a:p>
          <a:p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335</Words>
  <Application>Microsoft Office PowerPoint</Application>
  <PresentationFormat>Экран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Шкільний буллінг –  причина виникнення суїцидальної поведінки у неповнолітніх</vt:lpstr>
      <vt:lpstr> БУЛЛІНГ  -</vt:lpstr>
      <vt:lpstr>Форми шкільного буллінгу</vt:lpstr>
      <vt:lpstr>Шкільне насильство </vt:lpstr>
      <vt:lpstr> Найбільш часто жертвами шкільного буллінгу стають діти які мають :</vt:lpstr>
      <vt:lpstr>Причини виникнення суїцидальної поведінки</vt:lpstr>
      <vt:lpstr>Поведінка агресора визначається за такими показниками.  </vt:lpstr>
      <vt:lpstr>Вікові особливості суїцидальної поведінки</vt:lpstr>
      <vt:lpstr>Вправа</vt:lpstr>
      <vt:lpstr>Тест</vt:lpstr>
      <vt:lpstr>Рекомендації :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 использовании шаблона ссылка на Pedsovet.su обязательна</dc:title>
  <dc:creator>Катенок</dc:creator>
  <cp:lastModifiedBy>VR</cp:lastModifiedBy>
  <cp:revision>25</cp:revision>
  <dcterms:created xsi:type="dcterms:W3CDTF">2013-10-20T14:43:13Z</dcterms:created>
  <dcterms:modified xsi:type="dcterms:W3CDTF">2016-11-23T09:16:01Z</dcterms:modified>
</cp:coreProperties>
</file>